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8" r:id="rId2"/>
    <p:sldMasterId id="2147483656" r:id="rId3"/>
    <p:sldMasterId id="2147483697" r:id="rId4"/>
  </p:sldMasterIdLst>
  <p:notesMasterIdLst>
    <p:notesMasterId r:id="rId20"/>
  </p:notesMasterIdLst>
  <p:handoutMasterIdLst>
    <p:handoutMasterId r:id="rId21"/>
  </p:handoutMasterIdLst>
  <p:sldIdLst>
    <p:sldId id="269" r:id="rId5"/>
    <p:sldId id="310" r:id="rId6"/>
    <p:sldId id="687" r:id="rId7"/>
    <p:sldId id="688" r:id="rId8"/>
    <p:sldId id="689" r:id="rId9"/>
    <p:sldId id="690" r:id="rId10"/>
    <p:sldId id="691" r:id="rId11"/>
    <p:sldId id="692" r:id="rId12"/>
    <p:sldId id="682" r:id="rId13"/>
    <p:sldId id="311" r:id="rId14"/>
    <p:sldId id="312" r:id="rId15"/>
    <p:sldId id="681" r:id="rId16"/>
    <p:sldId id="325" r:id="rId17"/>
    <p:sldId id="326" r:id="rId18"/>
    <p:sldId id="686" r:id="rId19"/>
  </p:sldIdLst>
  <p:sldSz cx="9144000" cy="5143500" type="screen16x9"/>
  <p:notesSz cx="9929813" cy="679926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3">
          <p15:clr>
            <a:srgbClr val="A4A3A4"/>
          </p15:clr>
        </p15:guide>
        <p15:guide id="2" orient="horz" pos="2857">
          <p15:clr>
            <a:srgbClr val="A4A3A4"/>
          </p15:clr>
        </p15:guide>
        <p15:guide id="3" orient="horz" pos="2634">
          <p15:clr>
            <a:srgbClr val="A4A3A4"/>
          </p15:clr>
        </p15:guide>
        <p15:guide id="4" pos="5532">
          <p15:clr>
            <a:srgbClr val="A4A3A4"/>
          </p15:clr>
        </p15:guide>
        <p15:guide id="5" pos="229">
          <p15:clr>
            <a:srgbClr val="A4A3A4"/>
          </p15:clr>
        </p15:guide>
        <p15:guide id="6" pos="1726">
          <p15:clr>
            <a:srgbClr val="A4A3A4"/>
          </p15:clr>
        </p15:guide>
        <p15:guide id="7" pos="1497">
          <p15:clr>
            <a:srgbClr val="A4A3A4"/>
          </p15:clr>
        </p15:guide>
        <p15:guide id="8" pos="3218">
          <p15:clr>
            <a:srgbClr val="A4A3A4"/>
          </p15:clr>
        </p15:guide>
        <p15:guide id="9" pos="29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vazníková Jana" initials="PJ" lastIdx="1" clrIdx="0">
    <p:extLst>
      <p:ext uri="{19B8F6BF-5375-455C-9EA6-DF929625EA0E}">
        <p15:presenceInfo xmlns:p15="http://schemas.microsoft.com/office/powerpoint/2012/main" userId="S::jana.provaznikova@mpo.cz::a759c4da-779e-4b30-b56e-5687f091097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D"/>
    <a:srgbClr val="B9E0F7"/>
    <a:srgbClr val="13B5EA"/>
    <a:srgbClr val="FF33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4104" autoAdjust="0"/>
  </p:normalViewPr>
  <p:slideViewPr>
    <p:cSldViewPr snapToGrid="0" snapToObjects="1">
      <p:cViewPr varScale="1">
        <p:scale>
          <a:sx n="155" d="100"/>
          <a:sy n="155" d="100"/>
        </p:scale>
        <p:origin x="1950" y="132"/>
      </p:cViewPr>
      <p:guideLst>
        <p:guide orient="horz" pos="223"/>
        <p:guide orient="horz" pos="2857"/>
        <p:guide orient="horz" pos="2634"/>
        <p:guide pos="5532"/>
        <p:guide pos="229"/>
        <p:guide pos="1726"/>
        <p:guide pos="1497"/>
        <p:guide pos="3218"/>
        <p:guide pos="299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18" d="100"/>
          <a:sy n="118" d="100"/>
        </p:scale>
        <p:origin x="102" y="1128"/>
      </p:cViewPr>
      <p:guideLst>
        <p:guide orient="horz" pos="2142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92723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5171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C335C81-732D-49DD-9A5D-17998EC6AFC8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7727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5171" y="6457727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E01671D-6CFF-49B4-97D2-E3596D5C4ED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344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5171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51B06E6-AF02-4E8D-84F8-54D2A2433171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2313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982" y="3229650"/>
            <a:ext cx="7943850" cy="30596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727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5171" y="6457727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0F875C6-4FCB-461A-9855-E08E84871A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210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9874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2920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204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3821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9925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634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620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283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352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8548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875C6-4FCB-461A-9855-E08E84871ACB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03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9"/>
          <p:cNvSpPr/>
          <p:nvPr userDrawn="1"/>
        </p:nvSpPr>
        <p:spPr>
          <a:xfrm>
            <a:off x="0" y="0"/>
            <a:ext cx="9144000" cy="46545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Obdélník 7"/>
          <p:cNvSpPr/>
          <p:nvPr userDrawn="1"/>
        </p:nvSpPr>
        <p:spPr>
          <a:xfrm>
            <a:off x="4851400" y="2133600"/>
            <a:ext cx="4292600" cy="30099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Obdélník 8"/>
          <p:cNvSpPr/>
          <p:nvPr userDrawn="1"/>
        </p:nvSpPr>
        <p:spPr>
          <a:xfrm>
            <a:off x="0" y="4241800"/>
            <a:ext cx="2320925" cy="9017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3538" y="4359275"/>
            <a:ext cx="1212850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108575" y="1931988"/>
            <a:ext cx="4035425" cy="321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63538" y="356639"/>
            <a:ext cx="8418512" cy="615553"/>
          </a:xfr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3538" y="977251"/>
            <a:ext cx="8418512" cy="1350000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BF7D7A-E1CF-4DC7-AFA1-0607B6F3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0EF97B-9B19-4385-8240-E432B8E1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2DE17EC-A737-4053-A847-15C16F88F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ADBD62-5B0D-4B10-BD64-B390C402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0FFCAB2-D95E-4427-8674-4A25780A4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56BE878-71F0-431B-BEFF-CAD40FFB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76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F875DD-1272-4E84-8142-3014B0B3A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1C7F83C-D658-4F4A-913B-9AF855E55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0DA737C-022C-41EF-A6D3-90FB29B03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E974B05-2FDF-42E5-848D-744BE6EBE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6A173C3-FD26-4E99-8357-E0C83CC7F5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4D34F85-B1DC-4BDB-BA82-CFB20687E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BE85DEE-9D12-47D1-B926-6C6F93F2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C408F35-9264-4D3B-A5E3-FD9600DD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343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F1028A-C3DC-4384-869E-661C5DE85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B346D32-BF80-46ED-BCAD-E44BB5052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D5829A4-F927-445F-BF1F-995C5F3F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7598E0F-FD85-4E14-896F-8F9EEE1B1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364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11FB567-FC5B-4D46-A836-9D051925B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F93ECD1-C270-43A9-851E-6B382E007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EC36EAA-1AA0-473E-927D-B2DB69A5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011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A2568-C92B-4081-BFFA-E0F5DA764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92897E-E7A4-4E26-8FFC-1E32D2EF5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6364BED-DF9A-4011-8CFA-D13881BDE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395CA7D-65DC-44B4-9804-61506BCB0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E406236-42D4-4275-B691-4C84ABE7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CC99F01-DE8A-4084-B6A3-46A769F36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665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7D25C9-55CD-4F22-8FA6-F40E5F55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10D5B2D-DCFC-4950-A0BE-9A869B28F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3353331-765F-4301-975E-F7AF9AF36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A1A7C36-AF36-4A6A-89A0-494DA0880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0089F3-D064-4E18-85FC-4A604C2F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6E8908-E0CB-458E-B30F-7EE955E0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177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3D69EA-030E-4EE8-ADF2-6D138F94D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39E593E-81F1-4C13-A9F4-BBC333E2B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B21FCC-001C-48DC-A9F4-7573AF101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0B12B5-CF30-44C3-85CF-9B55D55A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EECEA6-841F-4636-8D8C-DB93AE57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631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8B408A2-AC11-4467-BA83-E88614A18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AF7F6DB-D737-4C57-B697-EAE74E065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E2A470-7D6C-4ECC-9304-A6ABFFEC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0E2C0-FD69-4094-BA2D-57A013EAB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F0BCAC-6A1A-40A9-B7F6-F251B428B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0839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8C0E4-3404-433B-9831-C8C4E1FD7C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BF28B4E-B8DE-431E-8BF0-2A88D3408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065100-8D2C-4C4A-9FBA-17129F2FC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6442DA-0D82-489F-A766-629AF7A01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432F03-5C24-4F4A-B421-9F24AB2C8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840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5C5F43-9319-43BE-8FFB-9298E569E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981801-CE37-4EDC-AF76-78F5A3FD4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7E4D68-0CD6-4DFB-965D-ADC4007D4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054FB-B621-415D-AADE-0F7EFDF3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689FFA-F564-4E2E-AD92-B6C3B7180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492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0"/>
          </p:nvPr>
        </p:nvSpPr>
        <p:spPr>
          <a:xfrm>
            <a:off x="363538" y="912777"/>
            <a:ext cx="8418512" cy="326869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53BD0-7289-4E7E-807A-44C9A1A8C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198F10C-CEB2-4365-A2C4-741A0DF56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8784E2-919F-4D6F-8DA5-34F690CC1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A77337-9EEB-4511-B346-40C84005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E73646D-85AA-45FF-8BC1-B19C946D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277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BAEA91-3367-4B48-A4E5-A5EF30920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26C169-C65D-4A10-9B5B-9CFD88F94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CEFB5E9-FC9D-4EB8-A721-593388AFC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7D84895-4682-4496-BA06-5960BA35D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C51C90-48C5-416A-8942-92B1EAE25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45B16E-1FFD-4469-841D-5966DAD0D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995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10095-7EAF-4031-AB29-E0F681346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44B188B-37EF-4B9F-A8AB-E2C777EEE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2296F5-D70E-448A-936C-C94E180AC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B6EA08C-AEEB-4E7E-9FD8-CACDF2BE40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641BE05-1086-491C-9402-2A983D22B1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E16C2CC-63BB-464F-88F4-CE4B713B0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386E042-F983-4E62-98A2-A99EF4A99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0EE8A5A-3A4D-4C31-BD21-410BDAA7A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96696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C15908-58EF-484A-9D9C-B29663E64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6795EC6-4D95-4841-8AD7-52D0923B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51A5B03-CF28-4BCA-A239-C25260D97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A11C32-BB72-4179-B8B5-C169CB91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53016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E43E4D2-3EDB-4FEB-882E-36734F1C1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317D3BE-2CDD-4C16-A827-A9EA23BF9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0B65B8D-D4D8-4104-88F6-E6ABF885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3862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1AE082-36A6-4921-BC6B-375C036D3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99DB6C-33B6-42FB-8D0A-6A74D27AA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4A0A44-6A7C-4619-B18B-8E1B91B08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10A966A-53E0-4BF9-A04C-73D3447E9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FC4FA66-CF42-44F6-9570-ECCA02B12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4A469D-3D86-4111-8150-B875D641A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2685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BA439-1714-4A56-95DE-083B02DA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18183C6-1B90-4A60-B7F8-7320315192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2F3DF90-9671-405C-9D68-DEF05B64B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A1F503D-BDFE-4429-AFD0-A831C59E3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6595D0C-163C-407B-A3AA-C17F1B17D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B8893B9-5647-4F94-9A6B-15C15066B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270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FE3A37-EA78-4FFE-8062-1AF4A8147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2032188-FA6C-4730-BF8F-1AB017BFA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131148-35B2-4F1F-B007-4A9F436C5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6A12D0-699D-4611-AB04-0173C650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D95EA9-D76B-4F13-9453-F58E1A6D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92944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D12E79F-C32E-4AA3-95A3-9EEDAA5B0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D098DCE-7D3C-490A-93E5-60626ABD7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9A301D-887F-4C1C-A666-EE5752C8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F39D11-2E88-46AC-B847-7B9291E97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08D9BD-03A9-459B-BDD3-08FD4172F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1968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9"/>
          <p:cNvSpPr/>
          <p:nvPr userDrawn="1"/>
        </p:nvSpPr>
        <p:spPr>
          <a:xfrm>
            <a:off x="0" y="0"/>
            <a:ext cx="9144000" cy="46545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délník 7"/>
          <p:cNvSpPr/>
          <p:nvPr userDrawn="1"/>
        </p:nvSpPr>
        <p:spPr>
          <a:xfrm>
            <a:off x="4851400" y="2133600"/>
            <a:ext cx="4292600" cy="30099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délník 8"/>
          <p:cNvSpPr/>
          <p:nvPr userDrawn="1"/>
        </p:nvSpPr>
        <p:spPr>
          <a:xfrm>
            <a:off x="0" y="4241800"/>
            <a:ext cx="2320925" cy="9017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3538" y="4359275"/>
            <a:ext cx="1212850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108575" y="1931988"/>
            <a:ext cx="4035425" cy="321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63538" y="356639"/>
            <a:ext cx="8418512" cy="615553"/>
          </a:xfr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3538" y="977251"/>
            <a:ext cx="8418512" cy="1350000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139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08575" y="359267"/>
            <a:ext cx="3673475" cy="430887"/>
          </a:xfrm>
        </p:spPr>
        <p:txBody>
          <a:bodyPr anchor="t"/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>
          <a:xfrm>
            <a:off x="363537" y="356640"/>
            <a:ext cx="4384675" cy="382483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5108575" y="796532"/>
            <a:ext cx="3673475" cy="33849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0"/>
          </p:nvPr>
        </p:nvSpPr>
        <p:spPr>
          <a:xfrm>
            <a:off x="363538" y="912777"/>
            <a:ext cx="8418512" cy="326869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33962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08575" y="359267"/>
            <a:ext cx="3673475" cy="430887"/>
          </a:xfrm>
        </p:spPr>
        <p:txBody>
          <a:bodyPr anchor="t"/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>
          <a:xfrm>
            <a:off x="363537" y="356640"/>
            <a:ext cx="4384675" cy="382483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5108575" y="796532"/>
            <a:ext cx="3673475" cy="33849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08223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63538" y="908011"/>
            <a:ext cx="8418512" cy="3273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7081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9"/>
          <p:cNvSpPr/>
          <p:nvPr userDrawn="1"/>
        </p:nvSpPr>
        <p:spPr>
          <a:xfrm>
            <a:off x="0" y="0"/>
            <a:ext cx="9144000" cy="46545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délník 7"/>
          <p:cNvSpPr/>
          <p:nvPr userDrawn="1"/>
        </p:nvSpPr>
        <p:spPr>
          <a:xfrm>
            <a:off x="4851400" y="2133600"/>
            <a:ext cx="4292600" cy="30099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délník 8"/>
          <p:cNvSpPr/>
          <p:nvPr userDrawn="1"/>
        </p:nvSpPr>
        <p:spPr>
          <a:xfrm>
            <a:off x="0" y="4241800"/>
            <a:ext cx="2320925" cy="9017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3538" y="4359275"/>
            <a:ext cx="1212850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108575" y="1931988"/>
            <a:ext cx="4035425" cy="321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363538" y="1350000"/>
            <a:ext cx="8418512" cy="615553"/>
          </a:xfrm>
        </p:spPr>
        <p:txBody>
          <a:bodyPr anchor="t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434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5263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64DE79-268F-4C1A-8933-263129D2AF90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9/23/2025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9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63538" y="908011"/>
            <a:ext cx="8418512" cy="3273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9"/>
          <p:cNvSpPr/>
          <p:nvPr userDrawn="1"/>
        </p:nvSpPr>
        <p:spPr>
          <a:xfrm>
            <a:off x="0" y="0"/>
            <a:ext cx="9144000" cy="46545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Obdélník 7"/>
          <p:cNvSpPr/>
          <p:nvPr userDrawn="1"/>
        </p:nvSpPr>
        <p:spPr>
          <a:xfrm>
            <a:off x="4851400" y="2133600"/>
            <a:ext cx="4292600" cy="30099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Obdélník 8"/>
          <p:cNvSpPr/>
          <p:nvPr userDrawn="1"/>
        </p:nvSpPr>
        <p:spPr>
          <a:xfrm>
            <a:off x="0" y="4241800"/>
            <a:ext cx="2320925" cy="9017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3538" y="4359275"/>
            <a:ext cx="1212850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108575" y="1931988"/>
            <a:ext cx="4035425" cy="321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363538" y="1350000"/>
            <a:ext cx="8418512" cy="615553"/>
          </a:xfrm>
        </p:spPr>
        <p:txBody>
          <a:bodyPr anchor="t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5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DC1CB2-A580-4825-8334-4E5E92C10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EE47343-DDCB-498F-8A0F-037992690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933BE0-57EF-49A3-B4A2-DCB02545C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7A194B-104F-426E-9C3F-1F63F303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FD64A1-BA87-415C-A0EE-45A09745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78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C9D90B-16CB-4E20-93B7-226152AAE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3A1A7B-2F43-41DB-94D5-B92AADEA7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D281A8-9A71-4395-BBA6-9B02F5D35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5E6C30-D9F4-4379-9F2B-191CA6FEB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D16EC2-4A38-4954-BE9B-71B55F674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007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17F8BF-6D2B-45BA-AFC7-537778366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4371780-54A6-48DF-89F0-7BA783698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F07D8B-0AB9-49FE-8E12-949947D7E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D7E2EB-2EC0-4682-AEF6-1941CFFB3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85CCF2-31D3-4E41-AB1D-6085E5D97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909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3.wmf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wmf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5108575" y="1931988"/>
            <a:ext cx="4035425" cy="321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/>
          <p:nvPr userDrawn="1"/>
        </p:nvSpPr>
        <p:spPr>
          <a:xfrm>
            <a:off x="0" y="0"/>
            <a:ext cx="9144000" cy="4535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2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63538" y="354013"/>
            <a:ext cx="84185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02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363538" y="908050"/>
            <a:ext cx="8418512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3" r:id="rId2"/>
    <p:sldLayoutId id="2147483652" r:id="rId3"/>
    <p:sldLayoutId id="2147483651" r:id="rId4"/>
    <p:sldLayoutId id="2147483655" r:id="rId5"/>
    <p:sldLayoutId id="2147483694" r:id="rId6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9pPr>
    </p:titleStyle>
    <p:bodyStyle>
      <a:lvl1pPr marL="360363" indent="-360363" algn="l" rtl="0" fontAlgn="base">
        <a:spcBef>
          <a:spcPct val="20000"/>
        </a:spcBef>
        <a:spcAft>
          <a:spcPct val="0"/>
        </a:spcAft>
        <a:buBlip>
          <a:blip r:embed="rId9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20725" indent="-360363" algn="l" rtl="0" fontAlgn="base">
        <a:spcBef>
          <a:spcPct val="20000"/>
        </a:spcBef>
        <a:spcAft>
          <a:spcPct val="0"/>
        </a:spcAft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73150" indent="-352425" algn="l" rtl="0" fontAlgn="base">
        <a:spcBef>
          <a:spcPct val="20000"/>
        </a:spcBef>
        <a:spcAft>
          <a:spcPct val="0"/>
        </a:spcAft>
        <a:buBlip>
          <a:blip r:embed="rId9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435100" indent="-361950" algn="l" rtl="0" fontAlgn="base">
        <a:spcBef>
          <a:spcPct val="20000"/>
        </a:spcBef>
        <a:spcAft>
          <a:spcPct val="0"/>
        </a:spcAft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795463" indent="-360363" algn="l" rtl="0" fontAlgn="base">
        <a:spcBef>
          <a:spcPct val="20000"/>
        </a:spcBef>
        <a:spcAft>
          <a:spcPct val="0"/>
        </a:spcAft>
        <a:buBlip>
          <a:blip r:embed="rId9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15911DE-7FDA-4E26-8C04-9F6E9DE1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72B6D3F-A44C-4497-B217-7C46F2DD6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441C9D-D37E-48AF-9475-7426D9CAD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4D41C-7F24-42BC-8CFD-9CD3E1E9CB7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7DF6B2-467D-499E-A752-FCE7AB3036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4D3003-DF3C-47EE-BED6-6E2B9B507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DAA12-A2EF-4228-B45F-A891961C84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23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1E0069F-240D-4505-B20D-EB9191B0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8F8969B-F5B1-4D87-9477-422B71DEE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EB4B77-82FB-4718-8B9A-944911AFD1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8F136-5B97-42D0-AD9D-1701BD128F25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8A25D6-B131-4B73-980E-2749E14F4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3B1C80-DEEA-47FA-9031-E7FA39AE1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F1952-66CB-4F58-A859-B3B6884E9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47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5108575" y="1931988"/>
            <a:ext cx="4035425" cy="321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/>
          <p:nvPr userDrawn="1"/>
        </p:nvSpPr>
        <p:spPr>
          <a:xfrm>
            <a:off x="0" y="0"/>
            <a:ext cx="9144000" cy="4535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63538" y="354013"/>
            <a:ext cx="84185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02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363538" y="908050"/>
            <a:ext cx="8418512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784786" y="4535488"/>
            <a:ext cx="2008188" cy="608012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63538" y="4535488"/>
            <a:ext cx="2012950" cy="608012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92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4" r:id="rId6"/>
    <p:sldLayoutId id="2147483705" r:id="rId7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alibri" pitchFamily="34" charset="0"/>
        </a:defRPr>
      </a:lvl9pPr>
    </p:titleStyle>
    <p:bodyStyle>
      <a:lvl1pPr marL="360363" indent="-360363" algn="l" rtl="0" fontAlgn="base">
        <a:spcBef>
          <a:spcPct val="20000"/>
        </a:spcBef>
        <a:spcAft>
          <a:spcPct val="0"/>
        </a:spcAft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20725" indent="-360363" algn="l" rtl="0" fontAlgn="base">
        <a:spcBef>
          <a:spcPct val="20000"/>
        </a:spcBef>
        <a:spcAft>
          <a:spcPct val="0"/>
        </a:spcAft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73150" indent="-352425" algn="l" rtl="0" fontAlgn="base">
        <a:spcBef>
          <a:spcPct val="20000"/>
        </a:spcBef>
        <a:spcAft>
          <a:spcPct val="0"/>
        </a:spcAft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435100" indent="-361950" algn="l" rtl="0" fontAlgn="base">
        <a:spcBef>
          <a:spcPct val="20000"/>
        </a:spcBef>
        <a:spcAft>
          <a:spcPct val="0"/>
        </a:spcAft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795463" indent="-360363" algn="l" rtl="0" fontAlgn="base">
        <a:spcBef>
          <a:spcPct val="20000"/>
        </a:spcBef>
        <a:spcAft>
          <a:spcPct val="0"/>
        </a:spcAft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Filip.zezulka@mpo.gov.cz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cid:image002.jpg@01DC27E6.90E1C9F0" TargetMode="Externa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63538" y="356639"/>
            <a:ext cx="8418512" cy="861774"/>
          </a:xfrm>
        </p:spPr>
        <p:txBody>
          <a:bodyPr/>
          <a:lstStyle/>
          <a:p>
            <a:br>
              <a:rPr lang="cs-CZ" sz="2400" dirty="0"/>
            </a:br>
            <a:br>
              <a:rPr lang="cs-CZ" sz="1600" dirty="0"/>
            </a:br>
            <a:endParaRPr lang="cs-CZ" sz="1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EA97432-DA20-4C8B-94FB-5397B3319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38" y="567891"/>
            <a:ext cx="8418512" cy="1759360"/>
          </a:xfrm>
        </p:spPr>
        <p:txBody>
          <a:bodyPr/>
          <a:lstStyle/>
          <a:p>
            <a:pPr>
              <a:lnSpc>
                <a:spcPct val="122000"/>
              </a:lnSpc>
              <a:spcAft>
                <a:spcPts val="800"/>
              </a:spcAft>
            </a:pPr>
            <a:r>
              <a:rPr lang="cs-CZ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Zákon o BIM a Stav implementace  aktualizované koncepce BIM</a:t>
            </a:r>
          </a:p>
          <a:p>
            <a:pPr>
              <a:lnSpc>
                <a:spcPct val="122000"/>
              </a:lnSpc>
              <a:spcAft>
                <a:spcPts val="800"/>
              </a:spcAft>
            </a:pPr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LUHAČOVICE 2025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cs-CZ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F06CFDF-E8EC-4B3A-A348-DA6F7EE55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1F15780-ED29-4763-A2E0-392B285EED2D}"/>
              </a:ext>
            </a:extLst>
          </p:cNvPr>
          <p:cNvSpPr txBox="1"/>
          <p:nvPr/>
        </p:nvSpPr>
        <p:spPr>
          <a:xfrm>
            <a:off x="1925053" y="4369071"/>
            <a:ext cx="2911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Mgr. Filip Žežulka</a:t>
            </a:r>
            <a:endParaRPr lang="cs-CZ" dirty="0">
              <a:solidFill>
                <a:schemeClr val="bg2"/>
              </a:solidFill>
            </a:endParaRPr>
          </a:p>
          <a:p>
            <a:r>
              <a:rPr lang="cs-CZ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JUDr.  Michal Svatoň </a:t>
            </a:r>
          </a:p>
        </p:txBody>
      </p:sp>
    </p:spTree>
    <p:extLst>
      <p:ext uri="{BB962C8B-B14F-4D97-AF65-F5344CB8AC3E}">
        <p14:creationId xmlns:p14="http://schemas.microsoft.com/office/powerpoint/2010/main" val="890109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8C97B-6732-069B-1737-FFF70152A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388" y="524261"/>
            <a:ext cx="8101012" cy="486000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Praktická realizace spolupráce mezi SFDI a ČAS – BIM v oblasti dopravních staveb</a:t>
            </a:r>
            <a:endParaRPr kumimoji="0" lang="en-GB" sz="2400" b="1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1BBF89-74B5-6213-1722-C75AA9E79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94" y="1792705"/>
            <a:ext cx="8030906" cy="2831681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400" dirty="0">
                <a:solidFill>
                  <a:schemeClr val="accent4"/>
                </a:solidFill>
              </a:rPr>
              <a:t>Spolupráce je realizována v následujících činnostech:</a:t>
            </a:r>
            <a:endParaRPr lang="en-GB" sz="1400" dirty="0">
              <a:solidFill>
                <a:schemeClr val="accent4"/>
              </a:solidFill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Zapracovávání DS SFDI v6.1 do struktury DSS při zachování věcného obsahu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Debatách o budoucím směřování rozvoje DS SFDI v7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Debatách o možných budoucích podobách standardu grafických informací</a:t>
            </a:r>
            <a:endParaRPr lang="en-GB" sz="14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cs-CZ" sz="1400" dirty="0">
                <a:solidFill>
                  <a:schemeClr val="accent4"/>
                </a:solidFill>
              </a:rPr>
              <a:t>Uvedené činnosti probíhají v pracovní skupině tvořené zástupci SFDI, ŘSD, SŽ a zástupců z řady tvůrců věcného obsahu DS SFDI v6.1</a:t>
            </a:r>
            <a:endParaRPr lang="en-GB" sz="14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440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D259AB-F90D-77A7-14BF-2DFAFCA90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86" y="360538"/>
            <a:ext cx="8101012" cy="73866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Základní předpoklady pro zapracování DS SFDI v6.1 do jednotného</a:t>
            </a:r>
            <a:r>
              <a:rPr kumimoji="0" lang="cs-CZ" sz="2400" b="1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DSS</a:t>
            </a:r>
            <a:endParaRPr kumimoji="0" lang="en-GB" sz="2400" b="1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A52BCB-A8A2-921F-3DA4-DF6DCD1C7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95" y="1408787"/>
            <a:ext cx="3190246" cy="2173846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cs-CZ" sz="1400" b="1" u="sng" dirty="0">
                <a:solidFill>
                  <a:schemeClr val="accent4"/>
                </a:solidFill>
              </a:rPr>
              <a:t>Datový slovník</a:t>
            </a: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Databáze národních jedinečných požadavků na informace</a:t>
            </a: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Znalostní databáze propojující jednotlivé obory stavebnictví</a:t>
            </a:r>
          </a:p>
          <a:p>
            <a:pPr marL="0" indent="0" algn="ctr">
              <a:buNone/>
            </a:pPr>
            <a:endParaRPr lang="en-GB" sz="1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cs-CZ" sz="1400" dirty="0"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1A6B81D-7FA9-41D3-A2FE-49727278FE0D}"/>
              </a:ext>
            </a:extLst>
          </p:cNvPr>
          <p:cNvSpPr txBox="1"/>
          <p:nvPr/>
        </p:nvSpPr>
        <p:spPr>
          <a:xfrm>
            <a:off x="5060092" y="1408786"/>
            <a:ext cx="36988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cs-CZ" sz="1400" b="1" i="0" u="sng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Datový standard</a:t>
            </a:r>
            <a:endParaRPr kumimoji="0" lang="en-GB" sz="1400" b="1" i="0" u="sng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Filtrovaný výstup z datového slovníku pro konkrétní projekt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Vytvořené datové standardy jsou publikovány např. v podobě IDS a předávány jako součást dokumentace k projektům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Sestavování výstupů je na základě úrovně informačních potřeb – účel, aktér, milník, klasifikační kontext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7B6AFCA-CE32-41CF-8819-4FBEBCCB446C}"/>
              </a:ext>
            </a:extLst>
          </p:cNvPr>
          <p:cNvSpPr txBox="1"/>
          <p:nvPr/>
        </p:nvSpPr>
        <p:spPr>
          <a:xfrm>
            <a:off x="312821" y="3717110"/>
            <a:ext cx="86386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cs-CZ" sz="14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Každý projekt je jedinečný a má možnost mít svůj datový standard</a:t>
            </a:r>
          </a:p>
          <a:p>
            <a:pPr algn="ctr"/>
            <a:endParaRPr kumimoji="0" lang="cs-CZ" sz="14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/>
            <a:r>
              <a:rPr kumimoji="0" lang="cs-CZ" sz="14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Datový standard je poskládán z databáze národních požadavků na informace – národního datového slovníku</a:t>
            </a:r>
          </a:p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1DEA206-F018-472E-AAA5-4EC38BD169AD}"/>
              </a:ext>
            </a:extLst>
          </p:cNvPr>
          <p:cNvSpPr txBox="1"/>
          <p:nvPr/>
        </p:nvSpPr>
        <p:spPr>
          <a:xfrm>
            <a:off x="3904247" y="1408786"/>
            <a:ext cx="782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cs-CZ" sz="18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VS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36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6C1B2-C1DE-831D-0D1B-3C64412D0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86DD64-F88A-488A-550F-21963ABA9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86" y="360078"/>
            <a:ext cx="8101012" cy="73866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Souhrnný</a:t>
            </a:r>
            <a:r>
              <a:rPr kumimoji="0" lang="cs-CZ" sz="2400" b="1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postup pro práci s informačními požadavky napříč obory stavebnictví</a:t>
            </a:r>
            <a:endParaRPr kumimoji="0" lang="en-GB" sz="2400" b="1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7DA6B5-771D-FFF8-0E6E-04DED7AF8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94" y="1491853"/>
            <a:ext cx="8351795" cy="3132533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/>
              <a:t>Datový slovník (převážně statický - verzování)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/>
              <a:t>Datový standard (příloha BIM protokolu – dynamická projektově specifická)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/>
              <a:t>BIM protokol (převážně statický - verzování)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/>
              <a:t>Smluvní dokumentace (statická)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/>
              <a:t>Výroba (plnění smluv – projekce/realizace, atp.)</a:t>
            </a:r>
          </a:p>
          <a:p>
            <a:pPr marL="0" indent="0" algn="ctr">
              <a:buNone/>
            </a:pPr>
            <a:endParaRPr lang="cs-CZ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/>
              <a:t>Datový slovník – souhrnný zdroj národních požadavků na informace napříč stavebnictvím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/>
              <a:t>Datový standard – projektově specifické požadavky na informace sestavené dle úrovně informačních potřeb a klasifikačního kontextu (účel, aktér, milník, výskyt dle parametrům klasifikace)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/>
              <a:t>BIM protokol a jeho přílohy – jednou z příloh je i pro specifický projekt vytvořený specifický datový standard výběrem z datového slovníku (výběry jsou na základě potřeb investorských organizací, provozovatelů, atp.)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/>
              <a:t>Smluvní dokumentace – podklad vytvářený na základě jiných dokumentů (např. FIDIC, atp.) jehož přílohami je mimo jiné BIM protokol se svými přílohami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/>
              <a:t>Výroba – z pohledu práce s informacemi je místo vzniku informací a řídí se výše uvedenými dokumenty</a:t>
            </a:r>
          </a:p>
          <a:p>
            <a:pPr marL="0" indent="0">
              <a:buNone/>
            </a:pPr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682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47F21-FBCD-1E3F-71D3-65CAF0EEF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CCF50E-8540-CBFE-B4B1-EAB9C2B1C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86" y="366094"/>
            <a:ext cx="8101012" cy="738664"/>
          </a:xfrm>
        </p:spPr>
        <p:txBody>
          <a:bodyPr/>
          <a:lstStyle/>
          <a:p>
            <a:pPr algn="ctr"/>
            <a:r>
              <a:rPr lang="cs-CZ" sz="2400" b="1" dirty="0"/>
              <a:t>Sjednocení požadavků na informace mezi pozemním stavitelstvím a liniovými stavbami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8681A0-332F-E893-16F1-2051A473E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94" y="1491853"/>
            <a:ext cx="6933803" cy="3132533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cs-CZ" sz="1200" dirty="0"/>
              <a:t>Výchozí předpoklady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1200" dirty="0"/>
              <a:t>Memorandum o spolupráci ČAS – SFDI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1200" dirty="0"/>
              <a:t>Textové znění návrhu „zákona o BIM“</a:t>
            </a:r>
          </a:p>
          <a:p>
            <a:pPr marL="0" indent="0" algn="ctr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dirty="0">
                <a:solidFill>
                  <a:schemeClr val="accent4"/>
                </a:solidFill>
              </a:rPr>
              <a:t>Volná parafráze obsahu zmíněných dokumentů </a:t>
            </a:r>
            <a:r>
              <a:rPr lang="cs-CZ" sz="1200" u="sng" dirty="0">
                <a:solidFill>
                  <a:schemeClr val="accent4"/>
                </a:solidFill>
              </a:rPr>
              <a:t>„SFDI zajišťuje obsah, ČAS zajišťuje publikaci“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200" u="sng" dirty="0">
                <a:solidFill>
                  <a:schemeClr val="accent4"/>
                </a:solidFill>
              </a:rPr>
              <a:t>„SFDI zajišťuje obsah“ </a:t>
            </a:r>
            <a:r>
              <a:rPr lang="cs-CZ" sz="1200" dirty="0">
                <a:solidFill>
                  <a:schemeClr val="accent4"/>
                </a:solidFill>
              </a:rPr>
              <a:t>– myšleno, SFDI koordinuje sběr požadavků na informace v rámci oboru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200" u="sng" dirty="0">
                <a:solidFill>
                  <a:schemeClr val="accent4"/>
                </a:solidFill>
              </a:rPr>
              <a:t>„ČAS zajišťuje publikaci“ </a:t>
            </a:r>
            <a:r>
              <a:rPr lang="cs-CZ" sz="1200" dirty="0">
                <a:solidFill>
                  <a:schemeClr val="accent4"/>
                </a:solidFill>
              </a:rPr>
              <a:t>– myšleno, ČAS zajišťuje totožnou strukturu požadavků na informace napříč obory pro jednotnou publikaci obsahu</a:t>
            </a:r>
          </a:p>
          <a:p>
            <a:pPr marL="457200" lvl="1" indent="0">
              <a:buNone/>
            </a:pPr>
            <a:endParaRPr lang="cs-CZ" sz="12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cs-CZ" sz="1200" dirty="0"/>
              <a:t>Potřebné kroky</a:t>
            </a:r>
            <a:r>
              <a:rPr lang="en-GB" sz="1200" dirty="0"/>
              <a:t> </a:t>
            </a:r>
            <a:r>
              <a:rPr lang="cs-CZ" sz="1200" dirty="0"/>
              <a:t>– </a:t>
            </a:r>
            <a:r>
              <a:rPr lang="cs-CZ" sz="1200" i="1" dirty="0"/>
              <a:t>ke každému kroku jsou dodány příklady jak bylo v rámci ČAS uvažováno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1. krok „odstranění duplicit“ – specifikace úrovně informačních potřeb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2. krok „konsolidace“ – debata nad mírou konsolidace s pozemními stavbami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3. krok „IFC“ – zapracování datového modelu IFC ve všech oblastech </a:t>
            </a:r>
            <a:r>
              <a:rPr lang="cs-CZ" sz="1200" dirty="0" err="1"/>
              <a:t>IfcSpatialElement,IfcRelations</a:t>
            </a:r>
            <a:r>
              <a:rPr lang="cs-CZ" sz="1200" dirty="0"/>
              <a:t>, </a:t>
            </a:r>
            <a:r>
              <a:rPr lang="cs-CZ" sz="1200" dirty="0" err="1"/>
              <a:t>IfcPropertySets</a:t>
            </a:r>
            <a:r>
              <a:rPr lang="cs-CZ" sz="1200" dirty="0"/>
              <a:t>, </a:t>
            </a:r>
            <a:r>
              <a:rPr lang="cs-CZ" sz="1200" dirty="0" err="1"/>
              <a:t>IfcProperties</a:t>
            </a:r>
            <a:endParaRPr lang="cs-CZ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1400" dirty="0">
              <a:solidFill>
                <a:schemeClr val="accent4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cs-CZ" sz="1400" dirty="0"/>
          </a:p>
          <a:p>
            <a:pPr marL="0" indent="0">
              <a:buNone/>
            </a:pPr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75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02787-BC78-BC09-D4AC-F787BBEAA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0392E-4659-55E9-F082-EEAD693A3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86" y="448492"/>
            <a:ext cx="8101012" cy="369332"/>
          </a:xfrm>
        </p:spPr>
        <p:txBody>
          <a:bodyPr/>
          <a:lstStyle/>
          <a:p>
            <a:pPr algn="ctr"/>
            <a:r>
              <a:rPr lang="cs-CZ" sz="2400" b="1" dirty="0"/>
              <a:t>Postup zapracování obsahu DS SFDI do jednotného DSS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E18048-2618-102C-58BA-570CB77BA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86" y="1044848"/>
            <a:ext cx="8572661" cy="735827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cs-CZ" sz="1400" dirty="0"/>
              <a:t>Aktuální stav prací směřuje k naplnění věcného obsahu DS SFDI do jednotného DSS na přelom 10/11 – 2025</a:t>
            </a:r>
          </a:p>
          <a:p>
            <a:pPr marL="0" indent="0">
              <a:buNone/>
            </a:pPr>
            <a:r>
              <a:rPr lang="cs-CZ" sz="1400" dirty="0"/>
              <a:t>Další práce směřují k aplikaci RDS, mapování IFC a průběžným kontrolám a porovnání s obsahem DSS zaměřeným na pozemní stavby</a:t>
            </a:r>
          </a:p>
        </p:txBody>
      </p:sp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152E2902-09C2-4B87-A972-329C88210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19939"/>
              </p:ext>
            </p:extLst>
          </p:nvPr>
        </p:nvGraphicFramePr>
        <p:xfrm>
          <a:off x="475086" y="1780675"/>
          <a:ext cx="7950921" cy="2608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List" r:id="rId4" imgW="13239661" imgH="4343459" progId="Excel.Sheet.12">
                  <p:embed/>
                </p:oleObj>
              </mc:Choice>
              <mc:Fallback>
                <p:oleObj name="List" r:id="rId4" imgW="13239661" imgH="4343459" progId="Excel.Sheet.12">
                  <p:embed/>
                  <p:pic>
                    <p:nvPicPr>
                      <p:cNvPr id="5" name="Objek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5086" y="1780675"/>
                        <a:ext cx="7950921" cy="2608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37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2CFA6-9630-4C83-9733-C7E2E6990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493" y="703562"/>
            <a:ext cx="8101012" cy="430887"/>
          </a:xfrm>
        </p:spPr>
        <p:txBody>
          <a:bodyPr/>
          <a:lstStyle/>
          <a:p>
            <a:r>
              <a:rPr lang="cs-CZ" sz="2800" b="1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C55DFB-B6C7-738E-588A-5AB4A4921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94" y="1672922"/>
            <a:ext cx="7250906" cy="2837293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cs-CZ" dirty="0">
              <a:cs typeface="Calibri"/>
            </a:endParaRPr>
          </a:p>
          <a:p>
            <a:pPr marL="0" indent="0">
              <a:buNone/>
            </a:pPr>
            <a:endParaRPr lang="cs-CZ" dirty="0">
              <a:ea typeface="Calibri"/>
              <a:cs typeface="Calibri"/>
            </a:endParaRPr>
          </a:p>
          <a:p>
            <a:pPr marL="0" indent="0">
              <a:buNone/>
            </a:pPr>
            <a:endParaRPr lang="cs-CZ" sz="1600" dirty="0">
              <a:ea typeface="Calibri"/>
              <a:cs typeface="Calibri"/>
            </a:endParaRPr>
          </a:p>
          <a:p>
            <a:pPr marL="0" indent="0">
              <a:buNone/>
            </a:pPr>
            <a:endParaRPr lang="cs-CZ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cs-CZ" sz="1600" dirty="0">
                <a:ea typeface="Calibri"/>
                <a:cs typeface="Calibri"/>
              </a:rPr>
              <a:t>Mgr. Filip Žežulka</a:t>
            </a:r>
          </a:p>
          <a:p>
            <a:pPr marL="0" indent="0">
              <a:buNone/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rgbClr val="004B8D"/>
                </a:solidFill>
                <a:effectLst/>
                <a:ea typeface="Calibri" panose="020F0502020204030204" pitchFamily="34" charset="0"/>
              </a:rPr>
              <a:t>ředitel odboru</a:t>
            </a:r>
          </a:p>
          <a:p>
            <a:pPr marL="0" indent="0">
              <a:buNone/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ea typeface="Calibri" panose="020F0502020204030204" pitchFamily="34" charset="0"/>
              </a:rPr>
              <a:t>odbor stavebnictví a stavebních hmot</a:t>
            </a:r>
            <a:endParaRPr kumimoji="0" lang="cs-CZ" altLang="cs-CZ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lang="cs-CZ" altLang="cs-CZ" sz="1000" dirty="0">
                <a:solidFill>
                  <a:srgbClr val="004B8D"/>
                </a:solidFill>
              </a:rPr>
              <a:t>Sekce hospodářství</a:t>
            </a:r>
          </a:p>
          <a:p>
            <a:pPr marL="0" indent="0">
              <a:buNone/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rgbClr val="004B8D"/>
                </a:solidFill>
                <a:effectLst/>
                <a:ea typeface="Calibri" panose="020F0502020204030204" pitchFamily="34" charset="0"/>
              </a:rPr>
              <a:t>T +420 224 853 357</a:t>
            </a:r>
            <a:endParaRPr lang="cs-CZ" altLang="cs-CZ" sz="1000" dirty="0">
              <a:solidFill>
                <a:srgbClr val="004B8D"/>
              </a:solidFill>
            </a:endParaRPr>
          </a:p>
          <a:p>
            <a:pPr marL="0" indent="0">
              <a:buNone/>
            </a:pPr>
            <a:r>
              <a:rPr kumimoji="0" lang="cs-CZ" altLang="cs-CZ" sz="8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Filip.zezulka@mpo.gov.cz</a:t>
            </a:r>
            <a:endParaRPr kumimoji="0" lang="cs-CZ" altLang="cs-CZ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cs-CZ" altLang="cs-CZ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sz="1400" dirty="0">
              <a:ea typeface="Calibri"/>
              <a:cs typeface="Calibri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2626DBA-61B0-4745-A0C4-037D83605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049" name="Picture 1" descr="Popis: Ministerstvo průmyslu a obchodu">
            <a:extLst>
              <a:ext uri="{FF2B5EF4-FFF2-40B4-BE49-F238E27FC236}">
                <a16:creationId xmlns:a16="http://schemas.microsoft.com/office/drawing/2014/main" id="{181B51F9-8EF4-45DA-A919-9F040D710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" y="2257425"/>
            <a:ext cx="131445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C55F3973-7C39-4515-B40F-5B36CF57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0534"/>
            <a:ext cx="18473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900" b="0" i="0" u="none" strike="noStrike" cap="none" normalizeH="0" baseline="0" dirty="0">
                <a:ln>
                  <a:noFill/>
                </a:ln>
                <a:solidFill>
                  <a:srgbClr val="004B8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86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19EE8-B101-9251-829C-B7C2B32B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83" y="77003"/>
            <a:ext cx="8101012" cy="54864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 přijetí zákona</a:t>
            </a:r>
            <a:endParaRPr lang="cs-CZ" sz="2700" dirty="0">
              <a:cs typeface="Calibri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734917-E078-4E6C-B8D7-6AF8A3A1B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>
              <a:lnSpc>
                <a:spcPct val="122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i="1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Poslanecká sněmovna PČR</a:t>
            </a:r>
            <a:endParaRPr lang="cs-CZ" sz="1400" dirty="0">
              <a:solidFill>
                <a:schemeClr val="accent4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2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předložení v 11/2024 – tisk 851</a:t>
            </a:r>
            <a:endParaRPr lang="cs-CZ" sz="1400" dirty="0">
              <a:solidFill>
                <a:schemeClr val="accent4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2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 čtení (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17. 12. 2024 na 123. schůzi)</a:t>
            </a:r>
            <a:endParaRPr lang="cs-CZ" sz="1400" dirty="0">
              <a:solidFill>
                <a:schemeClr val="accent4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2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čtení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(29. 5.  2025 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na 140 schůzi - návrh zákona prošel podrobnou rozpravou), na plénu 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předloženo celkem 9 pozměňovacích návrhů (PN), jeden PN předložen na jednání gesčního výboru (HV)</a:t>
            </a:r>
          </a:p>
          <a:p>
            <a:pPr marL="342900" lvl="0" indent="-342900">
              <a:lnSpc>
                <a:spcPct val="122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čtení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(27. června 2025 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na 146. schůzi)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schváleno ve znění předložených/schválených PN</a:t>
            </a:r>
          </a:p>
          <a:p>
            <a:pPr marL="342900" lvl="0" indent="-342900">
              <a:lnSpc>
                <a:spcPct val="122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endParaRPr lang="cs-CZ" sz="1400" b="1" dirty="0">
              <a:solidFill>
                <a:schemeClr val="accent4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2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endParaRPr lang="cs-CZ" sz="1400" b="1" dirty="0">
              <a:solidFill>
                <a:schemeClr val="accent4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2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Senát PČR</a:t>
            </a:r>
          </a:p>
          <a:p>
            <a:pPr marL="342900" lvl="0" indent="-342900">
              <a:lnSpc>
                <a:spcPct val="122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Tisk 164 – s</a:t>
            </a: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chváleno 23. července 2025 na 13. schůzi Senátu</a:t>
            </a:r>
          </a:p>
          <a:p>
            <a:pPr marL="0" indent="0">
              <a:lnSpc>
                <a:spcPct val="122000"/>
              </a:lnSpc>
              <a:spcAft>
                <a:spcPts val="800"/>
              </a:spcAft>
              <a:buNone/>
            </a:pPr>
            <a:r>
              <a:rPr lang="cs-CZ" sz="1400" b="1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Prezident</a:t>
            </a:r>
            <a:endParaRPr lang="cs-CZ" sz="1400" dirty="0">
              <a:solidFill>
                <a:schemeClr val="accent4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Clr>
                <a:srgbClr val="004B8D"/>
              </a:buClr>
              <a:buFont typeface="Symbol" panose="05050102010706020507" pitchFamily="18" charset="2"/>
              <a:buChar char=""/>
            </a:pPr>
            <a:r>
              <a:rPr lang="cs-CZ" sz="1400" dirty="0">
                <a:solidFill>
                  <a:schemeClr val="accent4"/>
                </a:solidFill>
                <a:effectLst/>
                <a:ea typeface="Calibri Regular"/>
                <a:cs typeface="Calibri" panose="020F0502020204030204" pitchFamily="34" charset="0"/>
              </a:rPr>
              <a:t>21. 8. 2025 prezident zákon podepsal,</a:t>
            </a:r>
            <a:endParaRPr lang="cs-CZ" sz="1400" dirty="0">
              <a:solidFill>
                <a:schemeClr val="accent4"/>
              </a:solidFill>
              <a:effectLst/>
              <a:ea typeface="Calibri Regular"/>
              <a:cs typeface="Calibri Regular"/>
            </a:endParaRPr>
          </a:p>
          <a:p>
            <a:pPr marL="0" indent="0">
              <a:lnSpc>
                <a:spcPct val="122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Zákon byl zveřejněn ve Sbírce zákonů pod číslem 330/2025 Sb., Zákon o správě informací o stavbě a vystavěném prostředí a o změně některých dalších zákonů, dne 9. září 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894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19EE8-B101-9251-829C-B7C2B32B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83" y="314795"/>
            <a:ext cx="8101012" cy="48600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Předmět, účel  a definice </a:t>
            </a:r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>
              <a:cs typeface="Calibri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734917-E078-4E6C-B8D7-6AF8A3A1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38" y="545267"/>
            <a:ext cx="8418512" cy="3273425"/>
          </a:xfrm>
        </p:spPr>
        <p:txBody>
          <a:bodyPr numCol="1"/>
          <a:lstStyle/>
          <a:p>
            <a:pPr marL="0" indent="0"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Předmět</a:t>
            </a:r>
          </a:p>
          <a:p>
            <a:pPr lvl="0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upravit práva a povinnosti při </a:t>
            </a: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správě informací o stavbě a o vystavěném prostředí.</a:t>
            </a:r>
            <a:endParaRPr lang="cs-CZ" sz="14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Účel</a:t>
            </a:r>
            <a:endParaRPr lang="cs-CZ" sz="14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vytvoření informační základny pro hospodárnou a účelnou přípravu, provádění, údržbu, užívání, provádění změn a odstraňování stavby a pro hospodárnou a účelnou správu a rozvoj vystavěného prostředí</a:t>
            </a:r>
          </a:p>
          <a:p>
            <a:pPr lvl="0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stanovení jednotných standardů a postupů pro vytváření informačního modelu stavby a pro vytváření informačního modelu vystavěného prostředí (aby byla data o stavbě důvěryhodná, aktuální a bylo je možné sdílet)</a:t>
            </a:r>
          </a:p>
          <a:p>
            <a:pPr lvl="0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Informační modely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jsou digitálními reprezentacemi konkrétních charakteristik stavby, či vystavěného území (zahrnují nejen samotný model, ale také textové informace). </a:t>
            </a:r>
          </a:p>
          <a:p>
            <a:pPr lvl="0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Datový standard stavby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specifikuje požadavky na data, která budou ve standardizovaném formátu sdílena a uchovávána ve společném datovém prostředí [§ 1 a 2].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5010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19EE8-B101-9251-829C-B7C2B32B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83" y="182881"/>
            <a:ext cx="8101012" cy="471638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Struktura návrhu zákona</a:t>
            </a:r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>
              <a:cs typeface="Calibri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734917-E078-4E6C-B8D7-6AF8A3A1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38" y="259882"/>
            <a:ext cx="8418512" cy="4119613"/>
          </a:xfrm>
        </p:spPr>
        <p:txBody>
          <a:bodyPr numCol="1"/>
          <a:lstStyle/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Úvodní ustanovení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(předmět a účel zákona, vymezení pojmů)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Informační model stavby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(povinné osoby, povinnost pořídit informační model stavby, výjimky z jeho pořizování, obsah informačního modelu stavby, informační kontejner, datový standard stavby, společné datové prostředí, kompetence MPO)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Informační model vystavěného prostředí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(základní model, jeho doplněk,  vedení údajů důležitých z hlediska obrany státu a bezpečnosti, přístup k obsahu informačního modelu vystavěného prostředí)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Přestupky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Zmocňovací a přechodná ustanovení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(MPO, ČÚZK)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Změny souvisejících předpisů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(změna zákona o technických požadavcích na výrobky)</a:t>
            </a:r>
          </a:p>
          <a:p>
            <a:pPr marL="0" indent="0"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Účinnost -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1. 2027 zákon jako celek 1. 1. 2027 (účinnost zákona je stanovena jako dělená)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- 1. 1. 2030 část první, hlava III (vystavěné prostředí),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- 1. 1. 2032 § 7 odst. 2 písm. e) a § 7 odst. 3 (informační kontejner pro účel převzetí, užívání a údržby stavby nabyté jinak než výstavbou, informační kontejner skutečného stavu stavby).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468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19EE8-B101-9251-829C-B7C2B32B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83" y="314795"/>
            <a:ext cx="8101012" cy="48600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Povinné osoby</a:t>
            </a:r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>
              <a:cs typeface="Calibri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734917-E078-4E6C-B8D7-6AF8A3A1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38" y="423512"/>
            <a:ext cx="8418512" cy="3955983"/>
          </a:xfrm>
        </p:spPr>
        <p:txBody>
          <a:bodyPr numCol="1"/>
          <a:lstStyle/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Česká republika, která ji plní prostřednictvím organizační složky státu,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státní příspěvková organizace,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státní podnik,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státní organizace,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vyšší územní samosprávný celek ke stavbám v jeho vlastnictví,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příspěvková organizace zřízená vyšším územně samosprávným celkem,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jiná právnická osoba podle § 4 odst. 1 písm. e) zákona o zadávání veřejných zakázek, s výjimkou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právnické osoby, kterou převážně financuje, může v ní uplatňovat rozhodující vliv nebo jmenuje nebo volí více než polovinu členů v jejím statutárním nebo kontrolním orgánu obec,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právnické osoby, která zadává sektorové veřejné zakázky podle § 151 zákona o zadávání veřejných zakázek.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827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19EE8-B101-9251-829C-B7C2B32B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83" y="211756"/>
            <a:ext cx="8101012" cy="48600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Vznik povinnosti používat metodu BIM</a:t>
            </a:r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>
              <a:cs typeface="Calibri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734917-E078-4E6C-B8D7-6AF8A3A1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744" y="211756"/>
            <a:ext cx="8418512" cy="4514248"/>
          </a:xfrm>
        </p:spPr>
        <p:txBody>
          <a:bodyPr numCol="1"/>
          <a:lstStyle/>
          <a:p>
            <a:pPr marL="0" indent="0"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Povinnost pořídit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informační model stavby se týká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pouze stavby zapisované do katastru nemovitostí nebo do digitální technické mapy kraje,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její pořizovací cena nebo předpokládaná hodnota přesahuje finanční limit pro nadlimitní veřejnou zakázku na stavební práce podle zákona o zadávání veřejných zakázek a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Povinné osobě vznikla povinnost pořídit vybranou sadu informací podle § 7. </a:t>
            </a:r>
          </a:p>
          <a:p>
            <a:pPr marL="0" indent="0"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Informační model stavby se pořizuje a udržuje ve společném datovém prostředí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pokud není stanoveno jinak. </a:t>
            </a:r>
          </a:p>
          <a:p>
            <a:pPr marL="0" indent="0"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Povinnost udržovat </a:t>
            </a: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informační model stavby tak, aby obsahoval aktuální informace alespoň o stavebně-technickém a požárně –bezpečnostním řešení stavby a informace vyplývající z požadavků kladených na stavbu, její užívání nebo údržbu. </a:t>
            </a:r>
          </a:p>
          <a:p>
            <a:pPr marL="0" indent="0"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Výjimka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majetek povinné osoby nacházející se v zahraničí,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stavba, k níž vykonává působnost stavebního úřadu Ministerstvo obrany, Ministerstvo vnitra nebo Ministerstvo spravedlnosti,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934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19EE8-B101-9251-829C-B7C2B32B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83" y="314795"/>
            <a:ext cx="8101012" cy="48600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Novely dalších předpisů přijaté PSP ČR</a:t>
            </a:r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>
              <a:cs typeface="Calibri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734917-E078-4E6C-B8D7-6AF8A3A1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205" y="587140"/>
            <a:ext cx="8418512" cy="4135855"/>
          </a:xfrm>
        </p:spPr>
        <p:txBody>
          <a:bodyPr numCol="1"/>
          <a:lstStyle/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technických požadavcích na výrobky </a:t>
            </a: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(zabezpečení tvorby datového standardu stavby)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zeměměřictví (přístup do DTM)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drahách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pozemních komunikacích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hospodaření energií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Energetický zákon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správních poplatcích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Stavební zákon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podporovaných zdrojích energie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 o elektronických komunikacích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412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19EE8-B101-9251-829C-B7C2B32B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283" y="314795"/>
            <a:ext cx="8101012" cy="48600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cs-CZ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truktura návrhu vyhlášky/DSS</a:t>
            </a:r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>
              <a:cs typeface="Calibri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734917-E078-4E6C-B8D7-6AF8A3A1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205" y="452388"/>
            <a:ext cx="8418512" cy="4270608"/>
          </a:xfrm>
        </p:spPr>
        <p:txBody>
          <a:bodyPr numCol="1"/>
          <a:lstStyle/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Předmět úpravy/Vymezení pojmů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Podrobnosti obsahu a pravidla pro tvorbu informačního modelu stavby (K § 6 odst. 4 zákona)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Obsah, rozsah a struktura datové části informačního kontejneru pro jednotlivé účely (K § 7 odst. 5 zákona)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Požadavky na obsah a tvorbu datového standardu stavby (K § 8 odst. 1 zákona)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Podrobné požadavky na společné datové prostředí (K § 9 odst. 4 zákona)</a:t>
            </a:r>
          </a:p>
          <a:p>
            <a:pPr marL="0" indent="0"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Datový standard staveb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Datový standard zveřejňuje Úřad pro technickou normalizaci, metrologii a státní zkušebnictví na internetových stránkách.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Tvorbu, správu a rozvoj datového standardu stavby zajišťuje Úřad pro technickou normalizaci, metrologii a státní zkušebnictví. 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400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Pro stavby dálnic, silnic, místních komunikací a veřejně přístupných účelových komunikací, stavby drah a civilní letecké </a:t>
            </a:r>
            <a:r>
              <a:rPr lang="cs-CZ" sz="1400" b="1" dirty="0">
                <a:solidFill>
                  <a:schemeClr val="accent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stavby zajišťuje tvorbu a rozvoj datového standardu stavby Ministerstvo dopravy.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810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0CB0D12F-0768-3EB5-9533-39E05C913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94" y="1479885"/>
            <a:ext cx="5643309" cy="3036510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Na základě zákona 330/2025 </a:t>
            </a:r>
            <a:r>
              <a:rPr lang="cs-CZ" sz="1400" dirty="0" err="1">
                <a:solidFill>
                  <a:schemeClr val="accent4"/>
                </a:solidFill>
              </a:rPr>
              <a:t>Sb</a:t>
            </a:r>
            <a:r>
              <a:rPr lang="cs-CZ" sz="1400" dirty="0">
                <a:solidFill>
                  <a:schemeClr val="accent4"/>
                </a:solidFill>
              </a:rPr>
              <a:t>, §8 je v odstavcích 1 a 2 specifikováno následující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cs-CZ" sz="1400" b="1" u="sng" dirty="0">
                <a:solidFill>
                  <a:schemeClr val="accent4"/>
                </a:solidFill>
              </a:rPr>
              <a:t>ÚNMZ</a:t>
            </a:r>
            <a:r>
              <a:rPr lang="cs-CZ" sz="1400" dirty="0">
                <a:solidFill>
                  <a:schemeClr val="accent4"/>
                </a:solidFill>
              </a:rPr>
              <a:t> zajišťuje </a:t>
            </a:r>
            <a:r>
              <a:rPr lang="cs-CZ" sz="1400" b="1" u="sng" dirty="0">
                <a:solidFill>
                  <a:schemeClr val="accent4"/>
                </a:solidFill>
              </a:rPr>
              <a:t>tvorbu, správu a rozvoj </a:t>
            </a:r>
            <a:r>
              <a:rPr lang="cs-CZ" sz="1400" dirty="0">
                <a:solidFill>
                  <a:schemeClr val="accent4"/>
                </a:solidFill>
              </a:rPr>
              <a:t>datového standardu (vycházejícího z jednotného datového slovníku stavebnictví)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cs-CZ" sz="1400" b="1" u="sng" dirty="0">
                <a:solidFill>
                  <a:schemeClr val="accent4"/>
                </a:solidFill>
              </a:rPr>
              <a:t>MD</a:t>
            </a:r>
            <a:r>
              <a:rPr lang="cs-CZ" sz="1400" dirty="0">
                <a:solidFill>
                  <a:schemeClr val="accent4"/>
                </a:solidFill>
              </a:rPr>
              <a:t> zajišťuje </a:t>
            </a:r>
            <a:r>
              <a:rPr lang="cs-CZ" sz="1400" b="1" u="sng" dirty="0">
                <a:solidFill>
                  <a:schemeClr val="accent4"/>
                </a:solidFill>
              </a:rPr>
              <a:t>tvorbu a rozvoj </a:t>
            </a:r>
            <a:r>
              <a:rPr lang="cs-CZ" sz="1400" dirty="0">
                <a:solidFill>
                  <a:schemeClr val="accent4"/>
                </a:solidFill>
              </a:rPr>
              <a:t>datového standardu(vycházejícího z jednotného datového slovníku stavebnictví) pro stavby §333 odst. 2 stavebního zákona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Z výše uvedeného vyplývá, že zajištění struktury dat v rámci jednotného datového slovníku stavebnictví zajišťuje </a:t>
            </a:r>
            <a:r>
              <a:rPr lang="cs-CZ" sz="1400" b="1" u="sng" dirty="0">
                <a:solidFill>
                  <a:schemeClr val="accent4"/>
                </a:solidFill>
              </a:rPr>
              <a:t>ÚNMZ</a:t>
            </a:r>
            <a:r>
              <a:rPr lang="cs-CZ" sz="1400" dirty="0">
                <a:solidFill>
                  <a:schemeClr val="accent4"/>
                </a:solidFill>
              </a:rPr>
              <a:t> prostřednictvím </a:t>
            </a:r>
            <a:r>
              <a:rPr lang="cs-CZ" sz="1400" b="1" u="sng" dirty="0">
                <a:solidFill>
                  <a:schemeClr val="accent4"/>
                </a:solidFill>
              </a:rPr>
              <a:t>ČAS</a:t>
            </a:r>
            <a:r>
              <a:rPr lang="cs-CZ" sz="1400" dirty="0">
                <a:solidFill>
                  <a:schemeClr val="accent4"/>
                </a:solidFill>
              </a:rPr>
              <a:t>, kdy </a:t>
            </a:r>
            <a:r>
              <a:rPr lang="cs-CZ" sz="1400" b="1" u="sng" dirty="0">
                <a:solidFill>
                  <a:schemeClr val="accent4"/>
                </a:solidFill>
              </a:rPr>
              <a:t>MD</a:t>
            </a:r>
            <a:r>
              <a:rPr lang="cs-CZ" sz="1400" dirty="0">
                <a:solidFill>
                  <a:schemeClr val="accent4"/>
                </a:solidFill>
              </a:rPr>
              <a:t> prostřednictvím </a:t>
            </a:r>
            <a:r>
              <a:rPr lang="cs-CZ" sz="1400" b="1" u="sng" dirty="0">
                <a:solidFill>
                  <a:schemeClr val="accent4"/>
                </a:solidFill>
              </a:rPr>
              <a:t>SFDI</a:t>
            </a:r>
            <a:r>
              <a:rPr lang="cs-CZ" sz="1400" dirty="0">
                <a:solidFill>
                  <a:schemeClr val="accent4"/>
                </a:solidFill>
              </a:rPr>
              <a:t> dodává oborově specifický obsah.</a:t>
            </a:r>
            <a:endParaRPr lang="en-GB" sz="1400" dirty="0">
              <a:solidFill>
                <a:schemeClr val="accent4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solidFill>
                  <a:schemeClr val="accent4"/>
                </a:solidFill>
              </a:rPr>
              <a:t>Pro zajištění spolupráce při plnění úkolů vyplývajících ze zákona bylo vytvořeno a podepsáno memorandum o spolupráci</a:t>
            </a:r>
            <a:endParaRPr lang="en-GB" sz="1400" dirty="0">
              <a:solidFill>
                <a:schemeClr val="accent4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GB" sz="1600" dirty="0">
              <a:solidFill>
                <a:schemeClr val="accent4"/>
              </a:solidFill>
            </a:endParaRP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86440481-FF46-4CC0-AAE3-914CFA71D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1494" y="553005"/>
            <a:ext cx="818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Spolupráce mezi SFDI a ČAS – BIM v oblasti dopravních staveb</a:t>
            </a:r>
            <a:endParaRPr kumimoji="0" lang="en-GB" sz="2400" b="1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75A01D8-2A2E-4563-A9D9-85DCA2571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0408" y="1774776"/>
            <a:ext cx="2540532" cy="20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88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ředloha V1">
  <a:themeElements>
    <a:clrScheme name="MPO-B">
      <a:dk1>
        <a:sysClr val="windowText" lastClr="000000"/>
      </a:dk1>
      <a:lt1>
        <a:srgbClr val="FFFFFF"/>
      </a:lt1>
      <a:dk2>
        <a:srgbClr val="004B8D"/>
      </a:dk2>
      <a:lt2>
        <a:srgbClr val="FFFFFF"/>
      </a:lt2>
      <a:accent1>
        <a:srgbClr val="B9E0F7"/>
      </a:accent1>
      <a:accent2>
        <a:srgbClr val="13B5F4"/>
      </a:accent2>
      <a:accent3>
        <a:srgbClr val="0096D6"/>
      </a:accent3>
      <a:accent4>
        <a:srgbClr val="004B8D"/>
      </a:accent4>
      <a:accent5>
        <a:srgbClr val="E31B23"/>
      </a:accent5>
      <a:accent6>
        <a:srgbClr val="B5121B"/>
      </a:accent6>
      <a:hlink>
        <a:srgbClr val="13B5F4"/>
      </a:hlink>
      <a:folHlink>
        <a:srgbClr val="E31B23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lastní návr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lastní návr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Předloha V1">
  <a:themeElements>
    <a:clrScheme name="MPO-B">
      <a:dk1>
        <a:sysClr val="windowText" lastClr="000000"/>
      </a:dk1>
      <a:lt1>
        <a:srgbClr val="FFFFFF"/>
      </a:lt1>
      <a:dk2>
        <a:srgbClr val="004B8D"/>
      </a:dk2>
      <a:lt2>
        <a:srgbClr val="FFFFFF"/>
      </a:lt2>
      <a:accent1>
        <a:srgbClr val="B9E0F7"/>
      </a:accent1>
      <a:accent2>
        <a:srgbClr val="13B5F4"/>
      </a:accent2>
      <a:accent3>
        <a:srgbClr val="0096D6"/>
      </a:accent3>
      <a:accent4>
        <a:srgbClr val="004B8D"/>
      </a:accent4>
      <a:accent5>
        <a:srgbClr val="E31B23"/>
      </a:accent5>
      <a:accent6>
        <a:srgbClr val="B5121B"/>
      </a:accent6>
      <a:hlink>
        <a:srgbClr val="13B5F4"/>
      </a:hlink>
      <a:folHlink>
        <a:srgbClr val="E31B23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modrá B</Template>
  <TotalTime>22829</TotalTime>
  <Words>1640</Words>
  <Application>Microsoft Office PowerPoint</Application>
  <PresentationFormat>Předvádění na obrazovce (16:9)</PresentationFormat>
  <Paragraphs>157</Paragraphs>
  <Slides>15</Slides>
  <Notes>11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4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Times New Roman</vt:lpstr>
      <vt:lpstr>Wingdings</vt:lpstr>
      <vt:lpstr>Předloha V1</vt:lpstr>
      <vt:lpstr>1_Vlastní návrh</vt:lpstr>
      <vt:lpstr>Vlastní návrh</vt:lpstr>
      <vt:lpstr>1_Předloha V1</vt:lpstr>
      <vt:lpstr>List</vt:lpstr>
      <vt:lpstr>  </vt:lpstr>
      <vt:lpstr> Proces přijetí zákona</vt:lpstr>
      <vt:lpstr>  Předmět, účel  a definice  </vt:lpstr>
      <vt:lpstr>  Struktura návrhu zákona </vt:lpstr>
      <vt:lpstr>  Povinné osoby </vt:lpstr>
      <vt:lpstr>  Vznik povinnosti používat metodu BIM </vt:lpstr>
      <vt:lpstr>  Novely dalších předpisů přijaté PSP ČR </vt:lpstr>
      <vt:lpstr>  Struktura návrhu vyhlášky/DSS </vt:lpstr>
      <vt:lpstr>Spolupráce mezi SFDI a ČAS – BIM v oblasti dopravních staveb</vt:lpstr>
      <vt:lpstr>Praktická realizace spolupráce mezi SFDI a ČAS – BIM v oblasti dopravních staveb</vt:lpstr>
      <vt:lpstr>Základní předpoklady pro zapracování DS SFDI v6.1 do jednotného DSS</vt:lpstr>
      <vt:lpstr>Souhrnný postup pro práci s informačními požadavky napříč obory stavebnictví</vt:lpstr>
      <vt:lpstr>Sjednocení požadavků na informace mezi pozemním stavitelstvím a liniovými stavbami</vt:lpstr>
      <vt:lpstr>Postup zapracování obsahu DS SFDI do jednotného DSS</vt:lpstr>
      <vt:lpstr>Děkuji za pozornost</vt:lpstr>
    </vt:vector>
  </TitlesOfParts>
  <Company>Ministerstvo průmyslu a obchodu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PREZENTACE</dc:title>
  <dc:creator>Horáček Michal</dc:creator>
  <cp:lastModifiedBy>Provazníková Jana</cp:lastModifiedBy>
  <cp:revision>235</cp:revision>
  <cp:lastPrinted>2023-10-12T10:26:13Z</cp:lastPrinted>
  <dcterms:created xsi:type="dcterms:W3CDTF">2018-10-04T08:34:46Z</dcterms:created>
  <dcterms:modified xsi:type="dcterms:W3CDTF">2025-09-23T07:35:54Z</dcterms:modified>
</cp:coreProperties>
</file>